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61" r:id="rId2"/>
    <p:sldId id="258" r:id="rId3"/>
    <p:sldId id="256" r:id="rId4"/>
    <p:sldId id="260" r:id="rId5"/>
    <p:sldId id="259" r:id="rId6"/>
    <p:sldId id="262" r:id="rId7"/>
    <p:sldId id="263" r:id="rId8"/>
    <p:sldId id="264" r:id="rId9"/>
    <p:sldId id="265" r:id="rId10"/>
    <p:sldId id="267" r:id="rId11"/>
    <p:sldId id="266" r:id="rId12"/>
    <p:sldId id="268" r:id="rId13"/>
    <p:sldId id="269" r:id="rId14"/>
    <p:sldId id="270" r:id="rId15"/>
    <p:sldId id="287" r:id="rId16"/>
    <p:sldId id="286" r:id="rId17"/>
    <p:sldId id="285" r:id="rId18"/>
    <p:sldId id="284" r:id="rId19"/>
    <p:sldId id="289" r:id="rId20"/>
    <p:sldId id="283" r:id="rId21"/>
    <p:sldId id="288" r:id="rId22"/>
    <p:sldId id="271" r:id="rId23"/>
    <p:sldId id="278" r:id="rId24"/>
    <p:sldId id="273" r:id="rId25"/>
    <p:sldId id="274" r:id="rId26"/>
    <p:sldId id="275" r:id="rId27"/>
    <p:sldId id="276" r:id="rId28"/>
    <p:sldId id="290" r:id="rId29"/>
    <p:sldId id="280" r:id="rId30"/>
    <p:sldId id="291" r:id="rId3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3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B89CE3-23A0-42FF-BE1C-FFDFF1445E01}" type="datetimeFigureOut">
              <a:rPr lang="ru-RU" smtClean="0"/>
              <a:pPr/>
              <a:t>27.10.2017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9EC01-63C3-40E4-8B1F-D3393D7CA6E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B89CE3-23A0-42FF-BE1C-FFDFF1445E01}" type="datetimeFigureOut">
              <a:rPr lang="ru-RU" smtClean="0"/>
              <a:pPr/>
              <a:t>27.10.2017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9EC01-63C3-40E4-8B1F-D3393D7CA6E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B89CE3-23A0-42FF-BE1C-FFDFF1445E01}" type="datetimeFigureOut">
              <a:rPr lang="ru-RU" smtClean="0"/>
              <a:pPr/>
              <a:t>27.10.2017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9EC01-63C3-40E4-8B1F-D3393D7CA6E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B89CE3-23A0-42FF-BE1C-FFDFF1445E01}" type="datetimeFigureOut">
              <a:rPr lang="ru-RU" smtClean="0"/>
              <a:pPr/>
              <a:t>27.10.2017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9EC01-63C3-40E4-8B1F-D3393D7CA6E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B89CE3-23A0-42FF-BE1C-FFDFF1445E01}" type="datetimeFigureOut">
              <a:rPr lang="ru-RU" smtClean="0"/>
              <a:pPr/>
              <a:t>27.10.2017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B899EC01-63C3-40E4-8B1F-D3393D7CA6E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B89CE3-23A0-42FF-BE1C-FFDFF1445E01}" type="datetimeFigureOut">
              <a:rPr lang="ru-RU" smtClean="0"/>
              <a:pPr/>
              <a:t>27.10.2017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9EC01-63C3-40E4-8B1F-D3393D7CA6E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B89CE3-23A0-42FF-BE1C-FFDFF1445E01}" type="datetimeFigureOut">
              <a:rPr lang="ru-RU" smtClean="0"/>
              <a:pPr/>
              <a:t>27.10.2017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9EC01-63C3-40E4-8B1F-D3393D7CA6E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B89CE3-23A0-42FF-BE1C-FFDFF1445E01}" type="datetimeFigureOut">
              <a:rPr lang="ru-RU" smtClean="0"/>
              <a:pPr/>
              <a:t>27.10.2017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9EC01-63C3-40E4-8B1F-D3393D7CA6E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B89CE3-23A0-42FF-BE1C-FFDFF1445E01}" type="datetimeFigureOut">
              <a:rPr lang="ru-RU" smtClean="0"/>
              <a:pPr/>
              <a:t>27.10.2017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9EC01-63C3-40E4-8B1F-D3393D7CA6E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B89CE3-23A0-42FF-BE1C-FFDFF1445E01}" type="datetimeFigureOut">
              <a:rPr lang="ru-RU" smtClean="0"/>
              <a:pPr/>
              <a:t>27.10.2017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9EC01-63C3-40E4-8B1F-D3393D7CA6E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B89CE3-23A0-42FF-BE1C-FFDFF1445E01}" type="datetimeFigureOut">
              <a:rPr lang="ru-RU" smtClean="0"/>
              <a:pPr/>
              <a:t>27.10.2017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9EC01-63C3-40E4-8B1F-D3393D7CA6E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E7B89CE3-23A0-42FF-BE1C-FFDFF1445E01}" type="datetimeFigureOut">
              <a:rPr lang="ru-RU" smtClean="0"/>
              <a:pPr/>
              <a:t>27.10.2017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B899EC01-63C3-40E4-8B1F-D3393D7CA6E2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>
    <p:fade/>
  </p:transition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7" Type="http://schemas.openxmlformats.org/officeDocument/2006/relationships/image" Target="../media/image24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71472" y="428604"/>
            <a:ext cx="8229600" cy="5880756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i="1" dirty="0" smtClean="0"/>
              <a:t>      </a:t>
            </a:r>
            <a:r>
              <a:rPr lang="ru-RU" sz="2200" i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Вопрос </a:t>
            </a:r>
            <a:r>
              <a:rPr lang="ru-RU" sz="2200" i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поддержки материнства и детства — это одна из самых</a:t>
            </a:r>
          </a:p>
          <a:p>
            <a:pPr>
              <a:buNone/>
            </a:pPr>
            <a:r>
              <a:rPr lang="ru-RU" sz="2200" i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      острых </a:t>
            </a:r>
            <a:r>
              <a:rPr lang="ru-RU" sz="2200" i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проблем в современной России</a:t>
            </a:r>
            <a:r>
              <a:rPr lang="ru-RU" sz="2200" i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.</a:t>
            </a:r>
          </a:p>
          <a:p>
            <a:pPr>
              <a:buNone/>
            </a:pPr>
            <a:r>
              <a:rPr lang="ru-RU" sz="2200" i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      Демографическая </a:t>
            </a:r>
            <a:r>
              <a:rPr lang="ru-RU" sz="2200" i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ситуация в стране остается сложной и неоднозначной, а потребительское отношение к жизни, наркомания, алкоголизм и другие социальные беды вытесняют из сознания людей традиционные представления о любви, ответственности за ближних, за настоящее и будущее своей страны. Поддержка семьи, материнства и детства — это важная общенациональная задача, и от её решения будет зависеть, кто и </a:t>
            </a:r>
            <a:r>
              <a:rPr lang="ru-RU" sz="2200" i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как будет </a:t>
            </a:r>
            <a:r>
              <a:rPr lang="ru-RU" sz="2200" i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жить в ближайшие годы в стране.</a:t>
            </a:r>
          </a:p>
          <a:p>
            <a:pPr>
              <a:buNone/>
            </a:pPr>
            <a:r>
              <a:rPr lang="ru-RU" sz="2200" i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 </a:t>
            </a:r>
            <a:endParaRPr lang="ru-RU" sz="2200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  <a:p>
            <a:pPr algn="r">
              <a:buNone/>
            </a:pPr>
            <a:r>
              <a:rPr lang="ru-RU" sz="2200" i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Директор Московского НИИ неотложной</a:t>
            </a:r>
          </a:p>
          <a:p>
            <a:pPr algn="r">
              <a:buNone/>
            </a:pPr>
            <a:r>
              <a:rPr lang="ru-RU" sz="2200" i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детской хирургии и травматологии Доктор</a:t>
            </a:r>
          </a:p>
          <a:p>
            <a:pPr algn="r"/>
            <a:r>
              <a:rPr lang="ru-RU" sz="2200" i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медицинских наук</a:t>
            </a:r>
          </a:p>
          <a:p>
            <a:pPr algn="r">
              <a:buNone/>
            </a:pPr>
            <a:r>
              <a:rPr lang="ru-RU" sz="2200" b="1" i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Леонид Михайлович Рошаль</a:t>
            </a:r>
            <a:endParaRPr lang="ru-RU" sz="2200" i="1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  <a:p>
            <a:endParaRPr lang="ru-RU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511288"/>
          </a:xfrm>
        </p:spPr>
        <p:txBody>
          <a:bodyPr>
            <a:normAutofit/>
          </a:bodyPr>
          <a:lstStyle/>
          <a:p>
            <a:r>
              <a:rPr lang="ru-RU" dirty="0" smtClean="0"/>
              <a:t>6. Нежеланный ребенок </a:t>
            </a:r>
            <a:br>
              <a:rPr lang="ru-RU" dirty="0" smtClean="0"/>
            </a:br>
            <a:endParaRPr lang="ru-RU" dirty="0"/>
          </a:p>
        </p:txBody>
      </p:sp>
      <p:pic>
        <p:nvPicPr>
          <p:cNvPr id="7170" name="Picture 2" descr="C:\Documents and Settings\1\Рабочий стол\Новая папка (2)\sirotyi.pn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060225" y="1600200"/>
            <a:ext cx="7023550" cy="4708525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7. Ребенок с патологией </a:t>
            </a:r>
            <a:endParaRPr lang="ru-RU" dirty="0"/>
          </a:p>
        </p:txBody>
      </p:sp>
      <p:pic>
        <p:nvPicPr>
          <p:cNvPr id="8194" name="Picture 2" descr="C:\Documents and Settings\1\Рабочий стол\Новая папка (2)\photo_197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042371" y="1600200"/>
            <a:ext cx="7059258" cy="4708525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8. Отдельные сложные группы</a:t>
            </a:r>
            <a:endParaRPr lang="ru-RU" dirty="0"/>
          </a:p>
        </p:txBody>
      </p:sp>
      <p:pic>
        <p:nvPicPr>
          <p:cNvPr id="9218" name="Picture 2" descr="C:\Documents and Settings\1\Рабочий стол\Новая папка (2)\ae6229042_7486108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429174" y="1600200"/>
            <a:ext cx="6285652" cy="4708525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9.Деловая женщина</a:t>
            </a:r>
            <a:endParaRPr lang="ru-RU" dirty="0"/>
          </a:p>
        </p:txBody>
      </p:sp>
      <p:pic>
        <p:nvPicPr>
          <p:cNvPr id="10242" name="Picture 2" descr="C:\Documents and Settings\1\Рабочий стол\Новая папка (2)\original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142975" y="1600200"/>
            <a:ext cx="6858049" cy="4708525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Материальное положение </a:t>
            </a:r>
            <a:endParaRPr lang="ru-RU" dirty="0"/>
          </a:p>
        </p:txBody>
      </p:sp>
      <p:pic>
        <p:nvPicPr>
          <p:cNvPr id="11266" name="Picture 2" descr="C:\Documents and Settings\1\Рабочий стол\Новая папка (2)\woman_depression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038007" y="1600200"/>
            <a:ext cx="7067985" cy="4708525"/>
          </a:xfrm>
          <a:prstGeom prst="rect">
            <a:avLst/>
          </a:prstGeom>
          <a:noFill/>
        </p:spPr>
      </p:pic>
      <p:pic>
        <p:nvPicPr>
          <p:cNvPr id="4" name="Picture 2" descr="C:\Documents and Settings\1\Рабочий стол\Новая папка (2)\woman_depression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43608" y="1628800"/>
            <a:ext cx="7067985" cy="4708525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69006"/>
          </a:xfrm>
        </p:spPr>
        <p:txBody>
          <a:bodyPr>
            <a:normAutofit/>
          </a:bodyPr>
          <a:lstStyle/>
          <a:p>
            <a:r>
              <a:rPr lang="ru-RU" dirty="0" smtClean="0"/>
              <a:t>Разделение ответственности</a:t>
            </a:r>
            <a:br>
              <a:rPr lang="ru-RU" dirty="0" smtClean="0"/>
            </a:br>
            <a:r>
              <a:rPr lang="ru-RU" dirty="0" smtClean="0"/>
              <a:t>и возможности взаимодействия с другими </a:t>
            </a:r>
            <a:br>
              <a:rPr lang="ru-RU" dirty="0" smtClean="0"/>
            </a:br>
            <a:r>
              <a:rPr lang="ru-RU" dirty="0" smtClean="0"/>
              <a:t>организациями</a:t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sz="3600" dirty="0" smtClean="0"/>
              <a:t>      </a:t>
            </a:r>
            <a:r>
              <a:rPr lang="ru-RU" sz="36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С кризисной беременной нужна командная работа, в которой каждый специалист должен выполнять строго свои профессиональные функции: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врач акушер-гинеколог и акушерка</a:t>
            </a:r>
            <a:endParaRPr lang="ru-RU" dirty="0"/>
          </a:p>
        </p:txBody>
      </p:sp>
      <p:pic>
        <p:nvPicPr>
          <p:cNvPr id="16386" name="Picture 2" descr="C:\Documents and Settings\1\Рабочий стол\Новая папка (2)\interesse-an-stammzellen-aus-nabelschnurblut-waechst-200020989-001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463378" y="1600200"/>
            <a:ext cx="6217243" cy="4708525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психолог</a:t>
            </a:r>
            <a:endParaRPr lang="ru-RU" dirty="0"/>
          </a:p>
        </p:txBody>
      </p:sp>
      <p:pic>
        <p:nvPicPr>
          <p:cNvPr id="17410" name="Picture 2" descr="C:\Documents and Settings\1\Рабочий стол\Новая папка (2)\photo_32803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000496" y="3929066"/>
            <a:ext cx="4381500" cy="2438400"/>
          </a:xfrm>
          <a:prstGeom prst="rect">
            <a:avLst/>
          </a:prstGeom>
          <a:noFill/>
        </p:spPr>
      </p:pic>
      <p:pic>
        <p:nvPicPr>
          <p:cNvPr id="17411" name="Picture 3" descr="C:\Documents and Settings\1\Рабочий стол\Новая папка (2)\Настроение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34" y="1500174"/>
            <a:ext cx="3667124" cy="2924532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социальный работник</a:t>
            </a:r>
            <a:endParaRPr lang="ru-RU" dirty="0"/>
          </a:p>
        </p:txBody>
      </p:sp>
      <p:pic>
        <p:nvPicPr>
          <p:cNvPr id="14338" name="Picture 2" descr="C:\Documents and Settings\1\Рабочий стол\Новая папка (2)\i (3)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214414" y="1857364"/>
            <a:ext cx="6514269" cy="4327661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ru-RU" sz="36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Этические аспекты работы акушерки с женщинами принявшими решения отказаться от ребенка. Взаимодействие с</a:t>
            </a:r>
          </a:p>
          <a:p>
            <a:pPr algn="ctr">
              <a:buNone/>
            </a:pPr>
            <a:r>
              <a:rPr lang="ru-RU" sz="36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Государственными и общественными организациями</a:t>
            </a:r>
            <a:r>
              <a:rPr lang="ru-RU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.</a:t>
            </a:r>
            <a:endParaRPr lang="ru-RU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юрист </a:t>
            </a:r>
            <a:endParaRPr lang="ru-RU" dirty="0"/>
          </a:p>
        </p:txBody>
      </p:sp>
      <p:pic>
        <p:nvPicPr>
          <p:cNvPr id="15362" name="Picture 2" descr="C:\Documents and Settings\1\Рабочий стол\Новая папка (2)\i (1)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426352" y="1857364"/>
            <a:ext cx="6074605" cy="4049736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общественные организации</a:t>
            </a:r>
            <a:endParaRPr lang="ru-RU" dirty="0"/>
          </a:p>
        </p:txBody>
      </p:sp>
      <p:pic>
        <p:nvPicPr>
          <p:cNvPr id="13315" name="Picture 3" descr="C:\Documents and Settings\1\Рабочий стол\Новая папка (2)\log_ms1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00034" y="1571612"/>
            <a:ext cx="1571636" cy="1571636"/>
          </a:xfrm>
          <a:prstGeom prst="rect">
            <a:avLst/>
          </a:prstGeom>
          <a:noFill/>
        </p:spPr>
      </p:pic>
      <p:pic>
        <p:nvPicPr>
          <p:cNvPr id="13316" name="Picture 4" descr="C:\Documents and Settings\1\Рабочий стол\Новая папка (2)\Obshhestvennaya-palata-Ivanovskoj-oblasti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928926" y="1357298"/>
            <a:ext cx="2524126" cy="1842612"/>
          </a:xfrm>
          <a:prstGeom prst="rect">
            <a:avLst/>
          </a:prstGeom>
          <a:noFill/>
        </p:spPr>
      </p:pic>
      <p:pic>
        <p:nvPicPr>
          <p:cNvPr id="13317" name="Picture 5" descr="C:\Documents and Settings\1\Рабочий стол\Новая папка (2)\i (4)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286512" y="1428736"/>
            <a:ext cx="1809750" cy="1809750"/>
          </a:xfrm>
          <a:prstGeom prst="rect">
            <a:avLst/>
          </a:prstGeom>
          <a:noFill/>
        </p:spPr>
      </p:pic>
      <p:pic>
        <p:nvPicPr>
          <p:cNvPr id="13319" name="Picture 7" descr="C:\Documents and Settings\1\Рабочий стол\Новая папка (2)\ivanovo1431575162big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57158" y="4143380"/>
            <a:ext cx="2189397" cy="1643074"/>
          </a:xfrm>
          <a:prstGeom prst="rect">
            <a:avLst/>
          </a:prstGeom>
          <a:noFill/>
        </p:spPr>
      </p:pic>
      <p:pic>
        <p:nvPicPr>
          <p:cNvPr id="13320" name="Picture 8" descr="C:\Documents and Settings\1\Рабочий стол\Новая папка (2)\1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429388" y="4000504"/>
            <a:ext cx="1652102" cy="1643074"/>
          </a:xfrm>
          <a:prstGeom prst="rect">
            <a:avLst/>
          </a:prstGeom>
          <a:noFill/>
        </p:spPr>
      </p:pic>
      <p:pic>
        <p:nvPicPr>
          <p:cNvPr id="13321" name="Picture 9" descr="C:\Documents and Settings\1\Рабочий стол\Новая папка (2)\красный-крест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214678" y="4071942"/>
            <a:ext cx="2181217" cy="1668724"/>
          </a:xfrm>
          <a:prstGeom prst="rect">
            <a:avLst/>
          </a:prstGeom>
          <a:noFill/>
        </p:spPr>
      </p:pic>
      <p:pic>
        <p:nvPicPr>
          <p:cNvPr id="9" name="Picture 4" descr="C:\Documents and Settings\1\Рабочий стол\Новая папка (2)\Obshhestvennaya-palata-Ivanovskoj-oblasti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81326" y="1509698"/>
            <a:ext cx="2524126" cy="1842612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083320"/>
          </a:xfrm>
        </p:spPr>
        <p:txBody>
          <a:bodyPr>
            <a:normAutofit/>
          </a:bodyPr>
          <a:lstStyle/>
          <a:p>
            <a:r>
              <a:rPr lang="ru-RU" sz="3600" dirty="0" smtClean="0"/>
              <a:t>Особенности психического состояния</a:t>
            </a:r>
            <a:br>
              <a:rPr lang="ru-RU" sz="3600" dirty="0" smtClean="0"/>
            </a:br>
            <a:r>
              <a:rPr lang="ru-RU" sz="3600" dirty="0" smtClean="0"/>
              <a:t>женщины в период принятия решения</a:t>
            </a:r>
            <a:br>
              <a:rPr lang="ru-RU" sz="3600" dirty="0" smtClean="0"/>
            </a:br>
            <a:r>
              <a:rPr lang="ru-RU" sz="3600" dirty="0" smtClean="0"/>
              <a:t>отказа от ребенка.</a:t>
            </a:r>
            <a:br>
              <a:rPr lang="ru-RU" sz="3600" dirty="0" smtClean="0"/>
            </a:br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3600" dirty="0" smtClean="0"/>
              <a:t>Этические аспекты работы акушерки.</a:t>
            </a:r>
            <a:br>
              <a:rPr lang="ru-RU" sz="3600" dirty="0" smtClean="0"/>
            </a:br>
            <a:endParaRPr lang="ru-RU" sz="36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4400" dirty="0" smtClean="0"/>
              <a:t/>
            </a:r>
            <a:br>
              <a:rPr lang="ru-RU" sz="4400" dirty="0" smtClean="0"/>
            </a:br>
            <a:r>
              <a:rPr lang="ru-RU" sz="4400" dirty="0" smtClean="0"/>
              <a:t>Растерянность и шок</a:t>
            </a:r>
            <a:br>
              <a:rPr lang="ru-RU" sz="4400" dirty="0" smtClean="0"/>
            </a:br>
            <a:endParaRPr lang="ru-RU" dirty="0"/>
          </a:p>
        </p:txBody>
      </p:sp>
      <p:pic>
        <p:nvPicPr>
          <p:cNvPr id="1026" name="Picture 2" descr="C:\Documents and Settings\1\Рабочий стол\Новая папка (2)\640x600_1_85_2359218337f2571bef030612bf4d1604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950359" y="1600200"/>
            <a:ext cx="7243281" cy="4708525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797040"/>
          </a:xfrm>
        </p:spPr>
        <p:txBody>
          <a:bodyPr>
            <a:normAutofit fontScale="90000"/>
          </a:bodyPr>
          <a:lstStyle/>
          <a:p>
            <a:r>
              <a:rPr lang="ru-RU" sz="4400" dirty="0" smtClean="0"/>
              <a:t>Противоречивость, разнонаправленность.</a:t>
            </a:r>
            <a:br>
              <a:rPr lang="ru-RU" sz="4400" dirty="0" smtClean="0"/>
            </a:br>
            <a:endParaRPr lang="ru-RU" dirty="0"/>
          </a:p>
        </p:txBody>
      </p:sp>
      <p:pic>
        <p:nvPicPr>
          <p:cNvPr id="2050" name="Picture 2" descr="C:\Documents and Settings\1\Рабочий стол\Новая папка (2)\1353205866_f75ca6d237_b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418654" y="1857363"/>
            <a:ext cx="6082304" cy="4044969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4400" dirty="0" smtClean="0"/>
              <a:t/>
            </a:r>
            <a:br>
              <a:rPr lang="ru-RU" sz="4400" dirty="0" smtClean="0"/>
            </a:br>
            <a:r>
              <a:rPr lang="ru-RU" sz="4400" dirty="0" smtClean="0"/>
              <a:t>Тоннельное сознание.</a:t>
            </a:r>
            <a:br>
              <a:rPr lang="ru-RU" sz="4400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ru-RU" sz="5400" b="1" dirty="0" smtClean="0"/>
          </a:p>
          <a:p>
            <a:endParaRPr lang="ru-RU" dirty="0"/>
          </a:p>
        </p:txBody>
      </p:sp>
      <p:pic>
        <p:nvPicPr>
          <p:cNvPr id="3074" name="Picture 2" descr="C:\Documents and Settings\1\Рабочий стол\Новая папка (2)\i (5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786" y="1293353"/>
            <a:ext cx="7000924" cy="4650964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400" dirty="0" smtClean="0"/>
              <a:t>Тревога. </a:t>
            </a:r>
            <a:endParaRPr lang="ru-RU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285852" y="1571612"/>
            <a:ext cx="6805650" cy="42535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4400" dirty="0" smtClean="0"/>
              <a:t/>
            </a:r>
            <a:br>
              <a:rPr lang="ru-RU" sz="4400" dirty="0" smtClean="0"/>
            </a:br>
            <a:r>
              <a:rPr lang="ru-RU" sz="4400" dirty="0" smtClean="0"/>
              <a:t>Подавленность. </a:t>
            </a:r>
            <a:br>
              <a:rPr lang="ru-RU" sz="4400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ru-RU" sz="5400" b="1" dirty="0" smtClean="0"/>
          </a:p>
          <a:p>
            <a:endParaRPr lang="ru-RU" dirty="0"/>
          </a:p>
        </p:txBody>
      </p:sp>
      <p:pic>
        <p:nvPicPr>
          <p:cNvPr id="5122" name="Picture 2" descr="C:\Documents and Settings\1\Рабочий стол\Новая папка (2)\i (6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57290" y="1643050"/>
            <a:ext cx="6500858" cy="4333906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Эмоциональная нестабильность.</a:t>
            </a:r>
            <a:endParaRPr lang="ru-RU" dirty="0"/>
          </a:p>
        </p:txBody>
      </p:sp>
      <p:pic>
        <p:nvPicPr>
          <p:cNvPr id="6146" name="Picture 2" descr="C:\Documents and Settings\1\Рабочий стол\Новая папка (2)\1314427814_1243268478_maciej-bodek_9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429124" y="1571612"/>
            <a:ext cx="4126598" cy="2732725"/>
          </a:xfrm>
          <a:prstGeom prst="rect">
            <a:avLst/>
          </a:prstGeom>
          <a:noFill/>
        </p:spPr>
      </p:pic>
      <p:pic>
        <p:nvPicPr>
          <p:cNvPr id="6147" name="Picture 3" descr="C:\Documents and Settings\1\Рабочий стол\Новая папка (2)\r2_ch7m8A0C5_orig_44ca46cb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71538" y="3429000"/>
            <a:ext cx="4071942" cy="3031335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928662" y="2071678"/>
            <a:ext cx="7702232" cy="3643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22030" y="857232"/>
            <a:ext cx="8229600" cy="107157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Кризисная беременность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C:\Documents and Settings\1\Рабочий стол\Новая папка (2)\Addiction-Fact-Sheet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4414" y="2143116"/>
            <a:ext cx="6786610" cy="41434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C:\Documents and Settings\1\Рабочий стол\Новая папка (2)\Addiction-Fact-Sheet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3525" y="2136296"/>
            <a:ext cx="6786610" cy="41434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083188"/>
          </a:xfrm>
        </p:spPr>
        <p:txBody>
          <a:bodyPr>
            <a:normAutofit/>
          </a:bodyPr>
          <a:lstStyle/>
          <a:p>
            <a:r>
              <a:rPr lang="ru-RU" sz="6700" dirty="0" smtClean="0"/>
              <a:t>Спасибо за внимание!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smtClean="0"/>
          </a:p>
          <a:p>
            <a:endParaRPr lang="ru-RU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Основные причины отказов</a:t>
            </a:r>
            <a:br>
              <a:rPr lang="ru-RU" dirty="0" smtClean="0"/>
            </a:br>
            <a:r>
              <a:rPr lang="ru-RU" dirty="0" smtClean="0"/>
              <a:t>от новорожденных</a:t>
            </a:r>
            <a:endParaRPr lang="ru-RU" dirty="0"/>
          </a:p>
        </p:txBody>
      </p:sp>
      <p:pic>
        <p:nvPicPr>
          <p:cNvPr id="4" name="Содержимое 3" descr="C:\Documents and Settings\1\Рабочий стол\Новая папка (2)\ugrozy1_01.jpg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142976" y="1857364"/>
            <a:ext cx="7000923" cy="44513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/>
            <a:r>
              <a:rPr lang="ru-RU" dirty="0" smtClean="0"/>
              <a:t>1.Социальное неблагополучие </a:t>
            </a:r>
            <a:br>
              <a:rPr lang="ru-RU" dirty="0" smtClean="0"/>
            </a:br>
            <a:endParaRPr lang="ru-RU" dirty="0"/>
          </a:p>
        </p:txBody>
      </p:sp>
      <p:pic>
        <p:nvPicPr>
          <p:cNvPr id="2050" name="Picture 2" descr="C:\Documents and Settings\1\Рабочий стол\Новая папка (2)\Istock-8.2.13-Rejection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337379" y="1600200"/>
            <a:ext cx="6469242" cy="4708525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2. Десоциализация </a:t>
            </a:r>
            <a:br>
              <a:rPr lang="ru-RU" dirty="0" smtClean="0"/>
            </a:br>
            <a:endParaRPr lang="ru-RU" dirty="0"/>
          </a:p>
        </p:txBody>
      </p:sp>
      <p:pic>
        <p:nvPicPr>
          <p:cNvPr id="3074" name="Picture 2" descr="C:\Documents and Settings\1\Рабочий стол\Новая папка (2)\1431246357_101940247_large_4755642__1_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524000" y="1925637"/>
            <a:ext cx="6096000" cy="4057650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511288"/>
          </a:xfrm>
        </p:spPr>
        <p:txBody>
          <a:bodyPr>
            <a:normAutofit fontScale="90000"/>
          </a:bodyPr>
          <a:lstStyle/>
          <a:p>
            <a:r>
              <a:rPr lang="ru-RU" sz="4000" dirty="0" smtClean="0"/>
              <a:t>3. Ребенка не принимает семья женщины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4098" name="Picture 2" descr="C:\Documents and Settings\1\Рабочий стол\Новая папка (2)\стекло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891871" y="1600200"/>
            <a:ext cx="7360257" cy="4708525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4.Несовершеннолетние</a:t>
            </a:r>
            <a:br>
              <a:rPr lang="ru-RU" dirty="0" smtClean="0"/>
            </a:br>
            <a:endParaRPr lang="ru-RU" dirty="0"/>
          </a:p>
        </p:txBody>
      </p:sp>
      <p:pic>
        <p:nvPicPr>
          <p:cNvPr id="5123" name="Picture 3" descr="C:\Documents and Settings\1\Рабочий стол\Новая папка (2)\fiziologicheskie-osobennosti-podrostkov-2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676254" y="1357297"/>
            <a:ext cx="7396208" cy="4930805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3985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5. Потрясение во время беременности </a:t>
            </a:r>
            <a:br>
              <a:rPr lang="ru-RU" dirty="0" smtClean="0"/>
            </a:br>
            <a:endParaRPr lang="ru-RU" dirty="0"/>
          </a:p>
        </p:txBody>
      </p:sp>
      <p:pic>
        <p:nvPicPr>
          <p:cNvPr id="6146" name="Picture 2" descr="C:\Documents and Settings\1\Рабочий стол\Новая папка (2)\despartire_54181700_24910000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104900" y="2006600"/>
            <a:ext cx="6934200" cy="3895725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525</TotalTime>
  <Words>194</Words>
  <Application>Microsoft Office PowerPoint</Application>
  <PresentationFormat>Экран (4:3)</PresentationFormat>
  <Paragraphs>37</Paragraphs>
  <Slides>30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30</vt:i4>
      </vt:variant>
    </vt:vector>
  </HeadingPairs>
  <TitlesOfParts>
    <vt:vector size="31" baseType="lpstr">
      <vt:lpstr>Апекс</vt:lpstr>
      <vt:lpstr>Слайд 1</vt:lpstr>
      <vt:lpstr>Слайд 2</vt:lpstr>
      <vt:lpstr> Кризисная беременность</vt:lpstr>
      <vt:lpstr> Основные причины отказов от новорожденных</vt:lpstr>
      <vt:lpstr>1.Социальное неблагополучие  </vt:lpstr>
      <vt:lpstr>2. Десоциализация  </vt:lpstr>
      <vt:lpstr>3. Ребенка не принимает семья женщины  </vt:lpstr>
      <vt:lpstr>4.Несовершеннолетние </vt:lpstr>
      <vt:lpstr>5. Потрясение во время беременности  </vt:lpstr>
      <vt:lpstr>6. Нежеланный ребенок  </vt:lpstr>
      <vt:lpstr>7. Ребенок с патологией </vt:lpstr>
      <vt:lpstr>8. Отдельные сложные группы</vt:lpstr>
      <vt:lpstr>9.Деловая женщина</vt:lpstr>
      <vt:lpstr>Материальное положение </vt:lpstr>
      <vt:lpstr>Разделение ответственности и возможности взаимодействия с другими  организациями </vt:lpstr>
      <vt:lpstr>Слайд 16</vt:lpstr>
      <vt:lpstr>врач акушер-гинеколог и акушерка</vt:lpstr>
      <vt:lpstr>психолог</vt:lpstr>
      <vt:lpstr>социальный работник</vt:lpstr>
      <vt:lpstr>юрист </vt:lpstr>
      <vt:lpstr>общественные организации</vt:lpstr>
      <vt:lpstr>Особенности психического состояния женщины в период принятия решения отказа от ребенка.  Этические аспекты работы акушерки. </vt:lpstr>
      <vt:lpstr> Растерянность и шок </vt:lpstr>
      <vt:lpstr>Противоречивость, разнонаправленность. </vt:lpstr>
      <vt:lpstr> Тоннельное сознание. </vt:lpstr>
      <vt:lpstr>Тревога. </vt:lpstr>
      <vt:lpstr> Подавленность.  </vt:lpstr>
      <vt:lpstr>Эмоциональная нестабильность.</vt:lpstr>
      <vt:lpstr>Слайд 29</vt:lpstr>
      <vt:lpstr>Спасибо за внимание! 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1</dc:creator>
  <cp:lastModifiedBy>Alex</cp:lastModifiedBy>
  <cp:revision>48</cp:revision>
  <dcterms:created xsi:type="dcterms:W3CDTF">2015-10-23T08:22:34Z</dcterms:created>
  <dcterms:modified xsi:type="dcterms:W3CDTF">2017-10-27T10:30:12Z</dcterms:modified>
</cp:coreProperties>
</file>